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5" r:id="rId2"/>
    <p:sldId id="305" r:id="rId3"/>
    <p:sldId id="315" r:id="rId4"/>
    <p:sldId id="313" r:id="rId5"/>
    <p:sldId id="314" r:id="rId6"/>
    <p:sldId id="307" r:id="rId7"/>
    <p:sldId id="306" r:id="rId8"/>
    <p:sldId id="308" r:id="rId9"/>
    <p:sldId id="316" r:id="rId10"/>
    <p:sldId id="1778" r:id="rId11"/>
    <p:sldId id="1780" r:id="rId12"/>
    <p:sldId id="4865" r:id="rId13"/>
    <p:sldId id="1739" r:id="rId14"/>
    <p:sldId id="1871" r:id="rId15"/>
    <p:sldId id="309" r:id="rId16"/>
    <p:sldId id="310" r:id="rId17"/>
    <p:sldId id="311" r:id="rId18"/>
    <p:sldId id="31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2"/>
    <p:restoredTop sz="87333"/>
  </p:normalViewPr>
  <p:slideViewPr>
    <p:cSldViewPr snapToGrid="0" snapToObjects="1">
      <p:cViewPr varScale="1">
        <p:scale>
          <a:sx n="77" d="100"/>
          <a:sy n="77" d="100"/>
        </p:scale>
        <p:origin x="1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C770B-B503-C841-A55C-00AF9EBD4322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5189C-94AD-8B43-A457-2873B85E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0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620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5189C-94AD-8B43-A457-2873B85E5D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 recognition algorithms could not identify Boston bombing suspects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7D7B8-8BFC-BA4E-BC09-33A949D08CEB}" type="slidenum">
              <a:rPr lang="es-ES_tradnl" smtClean="0"/>
              <a:pPr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252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94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5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505C-4733-2D4D-B465-C1E86A553F67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1B31-9FE4-8948-AD24-002D2772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8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e.msu.edu/biometrics/Publications/Face/KlontzJain_CaseStudyUnconstrainedFacialRecognition_BostonMarathonBombimgSuspects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3" y="1690179"/>
            <a:ext cx="4012635" cy="430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pPr algn="ctr"/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chemeClr val="accent6">
                  <a:lumMod val="20000"/>
                  <a:lumOff val="80000"/>
                </a:schemeClr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14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4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Departamento de Ciencia de la Computación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de Chile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6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6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7"/>
            <a:ext cx="9144000" cy="1075677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ctr"/>
            <a:r>
              <a:rPr lang="es-CL" sz="2400" b="1" dirty="0">
                <a:solidFill>
                  <a:srgbClr val="FFFFFF"/>
                </a:solidFill>
                <a:latin typeface="Trebuchet MS"/>
                <a:cs typeface="Trebuchet MS"/>
              </a:rPr>
              <a:t>Image Restoration - Examples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dirty="0">
                <a:solidFill>
                  <a:srgbClr val="FFFFFF"/>
                </a:solidFill>
                <a:latin typeface="Trebuchet MS"/>
                <a:cs typeface="Trebuchet MS"/>
              </a:rPr>
              <a:t>[ Capítulo 6 ]</a:t>
            </a: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endParaRPr lang="es-CL" sz="10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069" y="3658099"/>
            <a:ext cx="27432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55" y="2715868"/>
            <a:ext cx="2194560" cy="2194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4650689" y="5157058"/>
            <a:ext cx="6254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350" dirty="0"/>
              <a:t>INPUT</a:t>
            </a:r>
          </a:p>
          <a:p>
            <a:pPr algn="ctr"/>
            <a:r>
              <a:rPr lang="es-ES_tradnl" sz="1350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6328904" y="2715868"/>
            <a:ext cx="2194560" cy="2949021"/>
            <a:chOff x="8438539" y="2478157"/>
            <a:chExt cx="2926080" cy="39320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375579" y="5733076"/>
              <a:ext cx="105199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OUTPUT</a:t>
              </a:r>
            </a:p>
            <a:p>
              <a:pPr algn="ctr"/>
              <a:r>
                <a:rPr lang="es-ES_tradnl" sz="1350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403405" y="2715868"/>
            <a:ext cx="2194560" cy="2949020"/>
            <a:chOff x="1871207" y="2478157"/>
            <a:chExt cx="2926080" cy="393202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5" t="3618" r="2800"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51610" y="5733075"/>
              <a:ext cx="116527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ORIGINAL</a:t>
              </a:r>
            </a:p>
            <a:p>
              <a:pPr algn="ctr"/>
              <a:r>
                <a:rPr lang="es-ES_tradnl" sz="1350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05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F1F32C-3D77-24E0-CD22-8FAD76BF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70069" y="3675988"/>
            <a:ext cx="274320" cy="274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2358-4023-698D-D043-4C7136AB7F9A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3866155" y="2715868"/>
            <a:ext cx="2194560" cy="2194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57BFE1-2090-8280-359D-F1C7B9BA1002}"/>
              </a:ext>
            </a:extLst>
          </p:cNvPr>
          <p:cNvSpPr txBox="1"/>
          <p:nvPr/>
        </p:nvSpPr>
        <p:spPr>
          <a:xfrm>
            <a:off x="4650689" y="5157058"/>
            <a:ext cx="6254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350" dirty="0"/>
              <a:t>INPUT</a:t>
            </a:r>
          </a:p>
          <a:p>
            <a:pPr algn="ctr"/>
            <a:r>
              <a:rPr lang="es-ES_tradnl" sz="1350" dirty="0"/>
              <a:t>56x56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4DE8C-F41F-E3A3-08B9-2D8777757125}"/>
              </a:ext>
            </a:extLst>
          </p:cNvPr>
          <p:cNvGrpSpPr/>
          <p:nvPr/>
        </p:nvGrpSpPr>
        <p:grpSpPr>
          <a:xfrm>
            <a:off x="6328904" y="2715868"/>
            <a:ext cx="2194560" cy="2949021"/>
            <a:chOff x="8438539" y="2478157"/>
            <a:chExt cx="2926080" cy="39320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56FBC5-FBCF-DBFB-5E19-E3937AF9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438539" y="2478157"/>
              <a:ext cx="2926080" cy="29260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71B76B-0138-F799-2C5D-657354EC9D09}"/>
                </a:ext>
              </a:extLst>
            </p:cNvPr>
            <p:cNvSpPr txBox="1"/>
            <p:nvPr/>
          </p:nvSpPr>
          <p:spPr>
            <a:xfrm>
              <a:off x="9375579" y="5733076"/>
              <a:ext cx="105199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OUTPUT</a:t>
              </a:r>
            </a:p>
            <a:p>
              <a:pPr algn="ctr"/>
              <a:r>
                <a:rPr lang="es-ES_tradnl" sz="1350" dirty="0"/>
                <a:t>448x448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533C9-0B00-C3A8-0E43-8CB269F210CE}"/>
              </a:ext>
            </a:extLst>
          </p:cNvPr>
          <p:cNvGrpSpPr/>
          <p:nvPr/>
        </p:nvGrpSpPr>
        <p:grpSpPr>
          <a:xfrm>
            <a:off x="1403405" y="2715868"/>
            <a:ext cx="2194560" cy="2949020"/>
            <a:chOff x="1871207" y="2478157"/>
            <a:chExt cx="2926080" cy="3932026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BDC211-5708-971C-D56F-DC2F3EA53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1871207" y="2478157"/>
              <a:ext cx="2926080" cy="292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245A8-B9F9-52E2-B42C-D099A6596B3F}"/>
                </a:ext>
              </a:extLst>
            </p:cNvPr>
            <p:cNvSpPr txBox="1"/>
            <p:nvPr/>
          </p:nvSpPr>
          <p:spPr>
            <a:xfrm>
              <a:off x="2751610" y="5733075"/>
              <a:ext cx="116527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ORIGINAL</a:t>
              </a:r>
            </a:p>
            <a:p>
              <a:pPr algn="ctr"/>
              <a:r>
                <a:rPr lang="es-ES_tradnl" sz="1350" dirty="0"/>
                <a:t>448x448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54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03892-18B4-134A-E091-CF02622C4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9321BA8-F103-B8DF-4F8E-00FA99D92997}"/>
              </a:ext>
            </a:extLst>
          </p:cNvPr>
          <p:cNvSpPr txBox="1"/>
          <p:nvPr/>
        </p:nvSpPr>
        <p:spPr>
          <a:xfrm>
            <a:off x="593019" y="1033951"/>
            <a:ext cx="68603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9300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Problems with GANs </a:t>
            </a:r>
            <a:r>
              <a:rPr lang="en-US" sz="3000" dirty="0">
                <a:solidFill>
                  <a:schemeClr val="accent1"/>
                </a:solidFill>
                <a:latin typeface="Gill Sans MT" panose="020B0502020104020203" pitchFamily="34" charset="77"/>
                <a:cs typeface="Arial" panose="020B0604020202020204" pitchFamily="34" charset="0"/>
              </a:rPr>
              <a:t>for Super-Resolution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B07EA-DF00-577F-57BA-0D195902A766}"/>
              </a:ext>
            </a:extLst>
          </p:cNvPr>
          <p:cNvGrpSpPr/>
          <p:nvPr/>
        </p:nvGrpSpPr>
        <p:grpSpPr>
          <a:xfrm>
            <a:off x="120149" y="1892908"/>
            <a:ext cx="1920240" cy="2513739"/>
            <a:chOff x="408166" y="1380877"/>
            <a:chExt cx="2560320" cy="3351651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8DA0CF3-90D7-DABE-6C36-E6FA446C1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408166" y="1380877"/>
              <a:ext cx="2560320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F68317-8020-668A-3CFD-AB07630B2157}"/>
                </a:ext>
              </a:extLst>
            </p:cNvPr>
            <p:cNvSpPr txBox="1"/>
            <p:nvPr/>
          </p:nvSpPr>
          <p:spPr>
            <a:xfrm>
              <a:off x="1105689" y="4055420"/>
              <a:ext cx="116527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ORIGINAL</a:t>
              </a:r>
            </a:p>
            <a:p>
              <a:pPr algn="ctr"/>
              <a:r>
                <a:rPr lang="es-ES_tradnl" sz="1350" dirty="0"/>
                <a:t>112x112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4A5EDC-5CB3-BD9C-1109-5C653D2ED49C}"/>
              </a:ext>
            </a:extLst>
          </p:cNvPr>
          <p:cNvGrpSpPr/>
          <p:nvPr/>
        </p:nvGrpSpPr>
        <p:grpSpPr>
          <a:xfrm>
            <a:off x="2816158" y="1898233"/>
            <a:ext cx="1991690" cy="1928201"/>
            <a:chOff x="3754878" y="1387977"/>
            <a:chExt cx="2655587" cy="25709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FAFB46-0279-02A1-600A-430CB801F0E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3850145" y="1387977"/>
              <a:ext cx="2560320" cy="25603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4A4A49-9C76-A6D3-70B1-A3C27DFFB9F9}"/>
                </a:ext>
              </a:extLst>
            </p:cNvPr>
            <p:cNvSpPr txBox="1"/>
            <p:nvPr/>
          </p:nvSpPr>
          <p:spPr>
            <a:xfrm>
              <a:off x="3754878" y="3281804"/>
              <a:ext cx="81689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LR</a:t>
              </a:r>
            </a:p>
            <a:p>
              <a:pPr algn="ctr"/>
              <a:r>
                <a:rPr lang="es-ES_tradnl" sz="1350" dirty="0"/>
                <a:t>56x56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D21ED9-2BEA-AF5E-2E6A-E56CB7E5EACB}"/>
              </a:ext>
            </a:extLst>
          </p:cNvPr>
          <p:cNvGrpSpPr/>
          <p:nvPr/>
        </p:nvGrpSpPr>
        <p:grpSpPr>
          <a:xfrm>
            <a:off x="2828219" y="3957192"/>
            <a:ext cx="1982194" cy="1962918"/>
            <a:chOff x="3770958" y="4133256"/>
            <a:chExt cx="2642925" cy="26172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E78641-31CB-117D-FAB8-D8E431F6B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853563" y="4133256"/>
              <a:ext cx="2560320" cy="25603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BFBFB7-0B04-FC03-A34F-CA065C2FF5D3}"/>
                </a:ext>
              </a:extLst>
            </p:cNvPr>
            <p:cNvSpPr txBox="1"/>
            <p:nvPr/>
          </p:nvSpPr>
          <p:spPr>
            <a:xfrm>
              <a:off x="3770958" y="6073372"/>
              <a:ext cx="105199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50" dirty="0"/>
                <a:t>HR</a:t>
              </a:r>
            </a:p>
            <a:p>
              <a:pPr algn="ctr"/>
              <a:r>
                <a:rPr lang="es-ES_tradnl" sz="1350" dirty="0"/>
                <a:t>112x112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691280-1A48-F78A-39CC-6E80ED8A9A5E}"/>
              </a:ext>
            </a:extLst>
          </p:cNvPr>
          <p:cNvGrpSpPr/>
          <p:nvPr/>
        </p:nvGrpSpPr>
        <p:grpSpPr>
          <a:xfrm>
            <a:off x="4924168" y="1892908"/>
            <a:ext cx="1983811" cy="4027202"/>
            <a:chOff x="6565556" y="1380877"/>
            <a:chExt cx="2645081" cy="536960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3E76866-8E68-A6C4-62C4-A75A7967F3D3}"/>
                </a:ext>
              </a:extLst>
            </p:cNvPr>
            <p:cNvGrpSpPr/>
            <p:nvPr/>
          </p:nvGrpSpPr>
          <p:grpSpPr>
            <a:xfrm>
              <a:off x="6569172" y="1380877"/>
              <a:ext cx="2641465" cy="2588115"/>
              <a:chOff x="6569172" y="1380877"/>
              <a:chExt cx="2641465" cy="258811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2AAD5D5-1AAC-AFB9-52A6-FA838E12F53F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650317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61E55B-1CBA-F967-2FD3-43D08176DE73}"/>
                  </a:ext>
                </a:extLst>
              </p:cNvPr>
              <p:cNvSpPr txBox="1"/>
              <p:nvPr/>
            </p:nvSpPr>
            <p:spPr>
              <a:xfrm>
                <a:off x="6569172" y="3291884"/>
                <a:ext cx="816891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sz="1350" dirty="0"/>
                  <a:t>LR</a:t>
                </a:r>
              </a:p>
              <a:p>
                <a:pPr algn="ctr"/>
                <a:r>
                  <a:rPr lang="es-ES_tradnl" sz="1350" dirty="0"/>
                  <a:t>28x28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321BB5E-752A-0D2B-5E22-CE7EEE8EEE6D}"/>
                </a:ext>
              </a:extLst>
            </p:cNvPr>
            <p:cNvGrpSpPr/>
            <p:nvPr/>
          </p:nvGrpSpPr>
          <p:grpSpPr>
            <a:xfrm>
              <a:off x="6565556" y="4123507"/>
              <a:ext cx="2645081" cy="2626972"/>
              <a:chOff x="6565556" y="4123507"/>
              <a:chExt cx="2645081" cy="262697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58FA3B1-8915-70B6-62E2-DE04FF213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650317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B29790-48FA-F1A2-0FD1-7516B9CE574E}"/>
                  </a:ext>
                </a:extLst>
              </p:cNvPr>
              <p:cNvSpPr txBox="1"/>
              <p:nvPr/>
            </p:nvSpPr>
            <p:spPr>
              <a:xfrm>
                <a:off x="6565556" y="6073371"/>
                <a:ext cx="1051999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sz="1350" dirty="0"/>
                  <a:t>HR</a:t>
                </a:r>
              </a:p>
              <a:p>
                <a:pPr algn="ctr"/>
                <a:r>
                  <a:rPr lang="es-ES_tradnl" sz="1350" dirty="0"/>
                  <a:t>112x112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2FA30D-4A6B-8F8E-0F0E-9CAC7637CDE0}"/>
              </a:ext>
            </a:extLst>
          </p:cNvPr>
          <p:cNvGrpSpPr/>
          <p:nvPr/>
        </p:nvGrpSpPr>
        <p:grpSpPr>
          <a:xfrm>
            <a:off x="6974036" y="1892908"/>
            <a:ext cx="1999069" cy="4027202"/>
            <a:chOff x="9298713" y="1380877"/>
            <a:chExt cx="2665425" cy="53696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9238C3-1987-88B7-E5BD-82E5EC5C627F}"/>
                </a:ext>
              </a:extLst>
            </p:cNvPr>
            <p:cNvGrpSpPr/>
            <p:nvPr/>
          </p:nvGrpSpPr>
          <p:grpSpPr>
            <a:xfrm>
              <a:off x="9319177" y="1380877"/>
              <a:ext cx="2644961" cy="2578033"/>
              <a:chOff x="9319177" y="1380877"/>
              <a:chExt cx="2644961" cy="25780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DCDEF8B-E0FB-68BA-EE7D-2A9E37499257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rcRect/>
              <a:stretch/>
            </p:blipFill>
            <p:spPr>
              <a:xfrm>
                <a:off x="9403818" y="138087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A578A2-5319-B7CE-4B86-826CDA3C4400}"/>
                  </a:ext>
                </a:extLst>
              </p:cNvPr>
              <p:cNvSpPr txBox="1"/>
              <p:nvPr/>
            </p:nvSpPr>
            <p:spPr>
              <a:xfrm>
                <a:off x="9319177" y="3281802"/>
                <a:ext cx="816891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sz="1350" dirty="0"/>
                  <a:t>LR</a:t>
                </a:r>
              </a:p>
              <a:p>
                <a:pPr algn="ctr"/>
                <a:r>
                  <a:rPr lang="es-ES_tradnl" sz="1350" dirty="0"/>
                  <a:t>14x14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17A6420-C1A0-B2D5-D42F-A705256510AC}"/>
                </a:ext>
              </a:extLst>
            </p:cNvPr>
            <p:cNvGrpSpPr/>
            <p:nvPr/>
          </p:nvGrpSpPr>
          <p:grpSpPr>
            <a:xfrm>
              <a:off x="9298713" y="4123507"/>
              <a:ext cx="2665425" cy="2626972"/>
              <a:chOff x="9298713" y="4123507"/>
              <a:chExt cx="2665425" cy="262697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AFD4CD9-1B50-0138-1C3A-EA546D35E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9403818" y="4123507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1B8C65-3383-86B1-FA9C-5C9A6A6D829E}"/>
                  </a:ext>
                </a:extLst>
              </p:cNvPr>
              <p:cNvSpPr txBox="1"/>
              <p:nvPr/>
            </p:nvSpPr>
            <p:spPr>
              <a:xfrm>
                <a:off x="9298713" y="6073371"/>
                <a:ext cx="1051999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sz="1350" dirty="0"/>
                  <a:t>HR</a:t>
                </a:r>
              </a:p>
              <a:p>
                <a:pPr algn="ctr"/>
                <a:r>
                  <a:rPr lang="es-ES_tradnl" sz="1350" dirty="0"/>
                  <a:t>112x112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317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939812-C961-531D-9121-EFFB06B0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48" y="857250"/>
            <a:ext cx="6914925" cy="5130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9BF6-322A-B62B-7794-08A4854B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8286" y="1020641"/>
            <a:ext cx="2185260" cy="2161699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CA886F-6E46-D2FC-7FC2-4B0E8D80EDC1}"/>
              </a:ext>
            </a:extLst>
          </p:cNvPr>
          <p:cNvGrpSpPr/>
          <p:nvPr/>
        </p:nvGrpSpPr>
        <p:grpSpPr>
          <a:xfrm>
            <a:off x="1188427" y="1223899"/>
            <a:ext cx="5320280" cy="4731010"/>
            <a:chOff x="3156917" y="506328"/>
            <a:chExt cx="7093706" cy="630801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A6CC40B-6F69-1B43-D091-0DD30AEEF180}"/>
                </a:ext>
              </a:extLst>
            </p:cNvPr>
            <p:cNvSpPr/>
            <p:nvPr/>
          </p:nvSpPr>
          <p:spPr>
            <a:xfrm>
              <a:off x="8607802" y="4148632"/>
              <a:ext cx="1642821" cy="26657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117C15-D1C4-2F8D-15E0-9E1CDD795BE3}"/>
                </a:ext>
              </a:extLst>
            </p:cNvPr>
            <p:cNvSpPr txBox="1"/>
            <p:nvPr/>
          </p:nvSpPr>
          <p:spPr>
            <a:xfrm>
              <a:off x="3156917" y="506328"/>
              <a:ext cx="4344266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latin typeface="Gill Sans MT" panose="020B0502020104020203" pitchFamily="34" charset="77"/>
                </a:rPr>
                <a:t>1. Who is this person?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CC6D9F-18D1-2A76-A694-5C676E60A456}"/>
              </a:ext>
            </a:extLst>
          </p:cNvPr>
          <p:cNvSpPr txBox="1"/>
          <p:nvPr/>
        </p:nvSpPr>
        <p:spPr>
          <a:xfrm>
            <a:off x="1223302" y="2101491"/>
            <a:ext cx="3258200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Gill Sans MT" panose="020B0502020104020203" pitchFamily="34" charset="77"/>
              </a:rPr>
              <a:t>2. Is the same person?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DB199B-6EA5-5D94-CBC0-927FC79906C8}"/>
              </a:ext>
            </a:extLst>
          </p:cNvPr>
          <p:cNvSpPr/>
          <p:nvPr/>
        </p:nvSpPr>
        <p:spPr>
          <a:xfrm>
            <a:off x="5730499" y="4332745"/>
            <a:ext cx="253406" cy="30221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74E1E3-5025-8491-4427-777A66009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910" y="3391223"/>
            <a:ext cx="2185260" cy="218526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7202DB-EFC5-A774-E1C1-03115C7BFE99}"/>
              </a:ext>
            </a:extLst>
          </p:cNvPr>
          <p:cNvGrpSpPr/>
          <p:nvPr/>
        </p:nvGrpSpPr>
        <p:grpSpPr>
          <a:xfrm>
            <a:off x="4791451" y="1027692"/>
            <a:ext cx="517320" cy="2850761"/>
            <a:chOff x="6388595" y="227255"/>
            <a:chExt cx="689759" cy="38010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E1964B-A2E6-1CAD-621D-36308994FA50}"/>
                </a:ext>
              </a:extLst>
            </p:cNvPr>
            <p:cNvSpPr txBox="1"/>
            <p:nvPr/>
          </p:nvSpPr>
          <p:spPr>
            <a:xfrm>
              <a:off x="6413214" y="227255"/>
              <a:ext cx="66514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100" dirty="0">
                  <a:solidFill>
                    <a:schemeClr val="bg1"/>
                  </a:solidFill>
                </a:rPr>
                <a:t>HR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8B62CD-12A0-E315-FC46-1E1675A9E31B}"/>
                </a:ext>
              </a:extLst>
            </p:cNvPr>
            <p:cNvSpPr txBox="1"/>
            <p:nvPr/>
          </p:nvSpPr>
          <p:spPr>
            <a:xfrm>
              <a:off x="6388595" y="3474273"/>
              <a:ext cx="592468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100" dirty="0"/>
                <a:t>LR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62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939812-C961-531D-9121-EFFB06B0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48" y="857250"/>
            <a:ext cx="6914925" cy="5130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E9BF6-322A-B62B-7794-08A4854B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4381" y="1020641"/>
            <a:ext cx="2185260" cy="2161699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CA886F-6E46-D2FC-7FC2-4B0E8D80EDC1}"/>
              </a:ext>
            </a:extLst>
          </p:cNvPr>
          <p:cNvGrpSpPr/>
          <p:nvPr/>
        </p:nvGrpSpPr>
        <p:grpSpPr>
          <a:xfrm>
            <a:off x="1188427" y="1223899"/>
            <a:ext cx="5362096" cy="4781189"/>
            <a:chOff x="3156917" y="506328"/>
            <a:chExt cx="7149461" cy="637491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A6CC40B-6F69-1B43-D091-0DD30AEEF180}"/>
                </a:ext>
              </a:extLst>
            </p:cNvPr>
            <p:cNvSpPr/>
            <p:nvPr/>
          </p:nvSpPr>
          <p:spPr>
            <a:xfrm>
              <a:off x="8663557" y="4215538"/>
              <a:ext cx="1642821" cy="26657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3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117C15-D1C4-2F8D-15E0-9E1CDD795BE3}"/>
                </a:ext>
              </a:extLst>
            </p:cNvPr>
            <p:cNvSpPr txBox="1"/>
            <p:nvPr/>
          </p:nvSpPr>
          <p:spPr>
            <a:xfrm>
              <a:off x="3156917" y="506328"/>
              <a:ext cx="4344266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700" dirty="0">
                  <a:latin typeface="Gill Sans MT" panose="020B0502020104020203" pitchFamily="34" charset="77"/>
                </a:rPr>
                <a:t>1. Who is this person?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CC6D9F-18D1-2A76-A694-5C676E60A456}"/>
              </a:ext>
            </a:extLst>
          </p:cNvPr>
          <p:cNvSpPr txBox="1"/>
          <p:nvPr/>
        </p:nvSpPr>
        <p:spPr>
          <a:xfrm>
            <a:off x="1223302" y="2101491"/>
            <a:ext cx="3258200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Gill Sans MT" panose="020B0502020104020203" pitchFamily="34" charset="77"/>
              </a:rPr>
              <a:t>2. Is the same person?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DB199B-6EA5-5D94-CBC0-927FC79906C8}"/>
              </a:ext>
            </a:extLst>
          </p:cNvPr>
          <p:cNvSpPr/>
          <p:nvPr/>
        </p:nvSpPr>
        <p:spPr>
          <a:xfrm>
            <a:off x="5730499" y="4332745"/>
            <a:ext cx="253406" cy="30221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74E1E3-5025-8491-4427-777A6600935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3339" t="10125" r="10131" b="10568"/>
          <a:stretch/>
        </p:blipFill>
        <p:spPr>
          <a:xfrm>
            <a:off x="4842314" y="3542812"/>
            <a:ext cx="2184300" cy="218430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C5ABD4-4C19-8B2D-9FF6-8BE7F54B288C}"/>
              </a:ext>
            </a:extLst>
          </p:cNvPr>
          <p:cNvGrpSpPr/>
          <p:nvPr/>
        </p:nvGrpSpPr>
        <p:grpSpPr>
          <a:xfrm>
            <a:off x="1158136" y="3076834"/>
            <a:ext cx="3356716" cy="2868891"/>
            <a:chOff x="1544181" y="2959445"/>
            <a:chExt cx="4475621" cy="3825188"/>
          </a:xfrm>
        </p:grpSpPr>
        <p:pic>
          <p:nvPicPr>
            <p:cNvPr id="1026" name="Picture 2" descr="Emoji 🤷‍♀️ Woman shrugging her shoulders | wpRock">
              <a:extLst>
                <a:ext uri="{FF2B5EF4-FFF2-40B4-BE49-F238E27FC236}">
                  <a16:creationId xmlns:a16="http://schemas.microsoft.com/office/drawing/2014/main" id="{F96AE54F-1764-846A-43E9-C44DD0020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78" b="92000" l="1778" r="96000">
                          <a14:foregroundMark x1="7556" y1="40000" x2="2222" y2="34222"/>
                          <a14:foregroundMark x1="88000" y1="42222" x2="96000" y2="35556"/>
                          <a14:foregroundMark x1="40000" y1="92444" x2="57333" y2="92000"/>
                          <a14:foregroundMark x1="57333" y1="92000" x2="57778" y2="92000"/>
                          <a14:foregroundMark x1="55556" y1="32444" x2="58222" y2="37778"/>
                          <a14:foregroundMark x1="37333" y1="34667" x2="36889" y2="38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834" y="2959445"/>
              <a:ext cx="3186476" cy="318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D3A4BD3-EC93-34CD-47E1-7AC7B6B77D80}"/>
                </a:ext>
              </a:extLst>
            </p:cNvPr>
            <p:cNvSpPr txBox="1"/>
            <p:nvPr/>
          </p:nvSpPr>
          <p:spPr>
            <a:xfrm>
              <a:off x="1544181" y="5984414"/>
              <a:ext cx="4475621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300" dirty="0">
                  <a:solidFill>
                    <a:schemeClr val="accent2"/>
                  </a:solidFill>
                  <a:latin typeface="Gill Sans MT" panose="020B0502020104020203" pitchFamily="34" charset="77"/>
                </a:rPr>
                <a:t>We don’t know. . 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B1B30-9A09-2BE3-7CEC-DC306EE44D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96" t="7484" r="9284" b="10016"/>
          <a:stretch/>
        </p:blipFill>
        <p:spPr>
          <a:xfrm>
            <a:off x="4878133" y="3564355"/>
            <a:ext cx="2105413" cy="21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93318" y="43370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97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5991" y="1916252"/>
            <a:ext cx="751392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/>
                <a:cs typeface="Trebuchet MS"/>
              </a:rPr>
              <a:t>In contrast to conventional face recognition, unconstrained recognition involves matching a query image taken without the subject’s cooperation, and typically exhibits greater variations in confounding factors such as pose, illumination, expression, resolution, and occlusion.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729" y="5825011"/>
            <a:ext cx="828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J. C. </a:t>
            </a:r>
            <a:r>
              <a:rPr lang="en-US" sz="1200" dirty="0" err="1">
                <a:latin typeface="Trebuchet MS"/>
                <a:cs typeface="Trebuchet MS"/>
              </a:rPr>
              <a:t>Klontz</a:t>
            </a:r>
            <a:r>
              <a:rPr lang="en-US" sz="1200" dirty="0">
                <a:latin typeface="Trebuchet MS"/>
                <a:cs typeface="Trebuchet MS"/>
              </a:rPr>
              <a:t> and A. K. Jain (2013)  </a:t>
            </a:r>
            <a:r>
              <a:rPr lang="en-US" sz="1200" dirty="0">
                <a:latin typeface="Trebuchet MS"/>
                <a:cs typeface="Trebuchet MS"/>
                <a:hlinkClick r:id="rId2"/>
              </a:rPr>
              <a:t>A Case Study of Automated Face Recognition: The Boston Marathon Bombings Suspects</a:t>
            </a:r>
            <a:r>
              <a:rPr lang="en-US" sz="1200" dirty="0">
                <a:latin typeface="Trebuchet MS"/>
                <a:cs typeface="Trebuchet MS"/>
              </a:rPr>
              <a:t>, </a:t>
            </a:r>
            <a:r>
              <a:rPr lang="en-US" sz="1200" i="1" dirty="0">
                <a:latin typeface="Trebuchet MS"/>
                <a:cs typeface="Trebuchet MS"/>
              </a:rPr>
              <a:t>IEEE Computer</a:t>
            </a:r>
            <a:r>
              <a:rPr lang="en-US" sz="1200" dirty="0">
                <a:latin typeface="Trebuchet MS"/>
                <a:cs typeface="Trebuchet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213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9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02 at 7.03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717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0800"/>
            <a:ext cx="8216900" cy="421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76EB91-B515-9E3B-714A-92A46A9BED35}"/>
              </a:ext>
            </a:extLst>
          </p:cNvPr>
          <p:cNvSpPr/>
          <p:nvPr/>
        </p:nvSpPr>
        <p:spPr>
          <a:xfrm>
            <a:off x="4572000" y="879676"/>
            <a:ext cx="4479403" cy="51854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96516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C1A734-C5E9-3C45-B29D-878F1D7E9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27"/>
          <a:stretch/>
        </p:blipFill>
        <p:spPr>
          <a:xfrm>
            <a:off x="-50799" y="704244"/>
            <a:ext cx="9211732" cy="5442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E99AE0-1145-F443-8BAB-E6E324A5B0E4}"/>
              </a:ext>
            </a:extLst>
          </p:cNvPr>
          <p:cNvSpPr/>
          <p:nvPr/>
        </p:nvSpPr>
        <p:spPr>
          <a:xfrm>
            <a:off x="-355600" y="3429000"/>
            <a:ext cx="9973733" cy="302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0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CF243-32B5-BB48-960E-BC38C2E9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65" y="775568"/>
            <a:ext cx="8072868" cy="5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49741-87E4-DB46-9450-BE5C42D1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74" y="775567"/>
            <a:ext cx="9291042" cy="53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1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24" y="2808890"/>
            <a:ext cx="720000" cy="7200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34" y="2806262"/>
            <a:ext cx="720000" cy="72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201" y="2806262"/>
            <a:ext cx="720000" cy="72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67" y="2806262"/>
            <a:ext cx="720000" cy="720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42" y="2806262"/>
            <a:ext cx="720000" cy="720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32" y="2806262"/>
            <a:ext cx="720000" cy="7200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723" y="2806262"/>
            <a:ext cx="720000" cy="72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75" y="2806262"/>
            <a:ext cx="720000" cy="7200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33" y="2806262"/>
            <a:ext cx="720000" cy="72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0025" y="4587765"/>
            <a:ext cx="4937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PfSXkfV_mhA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=iU83R7rpXQY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05157" y="175229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Who is he?</a:t>
            </a:r>
          </a:p>
        </p:txBody>
      </p:sp>
    </p:spTree>
    <p:extLst>
      <p:ext uri="{BB962C8B-B14F-4D97-AF65-F5344CB8AC3E}">
        <p14:creationId xmlns:p14="http://schemas.microsoft.com/office/powerpoint/2010/main" val="96297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00"/>
            <a:ext cx="9144000" cy="58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6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73" y="2332273"/>
            <a:ext cx="1524000" cy="2095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456" y="2332273"/>
            <a:ext cx="1524000" cy="2095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36" y="2332273"/>
            <a:ext cx="1524000" cy="209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03" y="2332273"/>
            <a:ext cx="1524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50D2B-A001-61AA-B583-643E9349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707042"/>
            <a:ext cx="65024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19ADD6-C753-5F2A-6EE5-2A81E6BD45FC}"/>
              </a:ext>
            </a:extLst>
          </p:cNvPr>
          <p:cNvSpPr/>
          <p:nvPr/>
        </p:nvSpPr>
        <p:spPr>
          <a:xfrm>
            <a:off x="4572000" y="1327355"/>
            <a:ext cx="9973733" cy="52618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239</Words>
  <Application>Microsoft Macintosh PowerPoint</Application>
  <PresentationFormat>On-screen Show (4:3)</PresentationFormat>
  <Paragraphs>66</Paragraphs>
  <Slides>18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Escuela de Ingenieria PUC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Domingo Mery</dc:creator>
  <cp:lastModifiedBy>Domingo Mery</cp:lastModifiedBy>
  <cp:revision>40</cp:revision>
  <dcterms:created xsi:type="dcterms:W3CDTF">2014-09-22T14:15:05Z</dcterms:created>
  <dcterms:modified xsi:type="dcterms:W3CDTF">2025-10-27T19:13:04Z</dcterms:modified>
</cp:coreProperties>
</file>